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126" r:id="rId2"/>
    <p:sldId id="4145" r:id="rId3"/>
    <p:sldId id="4157" r:id="rId4"/>
    <p:sldId id="4160" r:id="rId5"/>
    <p:sldId id="4172" r:id="rId6"/>
    <p:sldId id="4174" r:id="rId7"/>
    <p:sldId id="4164" r:id="rId8"/>
    <p:sldId id="4165" r:id="rId9"/>
    <p:sldId id="4170" r:id="rId10"/>
    <p:sldId id="4169" r:id="rId11"/>
    <p:sldId id="4151" r:id="rId12"/>
    <p:sldId id="4173" r:id="rId13"/>
    <p:sldId id="4154" r:id="rId14"/>
    <p:sldId id="4161" r:id="rId15"/>
    <p:sldId id="4146" r:id="rId16"/>
    <p:sldId id="4162" r:id="rId17"/>
    <p:sldId id="4177" r:id="rId18"/>
    <p:sldId id="4178" r:id="rId19"/>
    <p:sldId id="4100" r:id="rId20"/>
    <p:sldId id="414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D47"/>
    <a:srgbClr val="16406D"/>
    <a:srgbClr val="0E6FC7"/>
    <a:srgbClr val="DCEFFA"/>
    <a:srgbClr val="C4DCF4"/>
    <a:srgbClr val="CDE5FF"/>
    <a:srgbClr val="CEDCE7"/>
    <a:srgbClr val="CED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9FFF6-25F7-1C6B-F30E-7CC7BBECDA8F}" v="374" dt="2024-05-15T10:22:21.799"/>
    <p1510:client id="{2DF2712C-074A-EB6B-DA22-F149CAF3FDCE}" v="7" dt="2024-05-15T05:13:37.942"/>
    <p1510:client id="{45C881EC-4E45-0B64-7DC3-850D6672743F}" v="169" dt="2024-05-15T09:51:35.707"/>
    <p1510:client id="{65480636-36A6-5D82-DE4D-1E3A7494647F}" v="1553" dt="2024-05-15T10:42:43.005"/>
    <p1510:client id="{769C3463-FD32-7F8F-BA1D-6CECFEB9EF60}" v="44" dt="2024-05-15T09:11:41.278"/>
    <p1510:client id="{F8F30259-0BB7-8543-9CEA-D1DCEE25514C}" v="1270" dt="2024-05-15T10:55:03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9515A-63AA-CA4B-85A4-3BCA47E4A7F2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7AEDC-6E30-284B-9559-A989C4FA2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9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2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619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001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43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2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01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895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5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7AEDC-6E30-284B-9559-A989C4FA2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35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9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4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65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13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58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1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0D78B72-315C-DD73-7A5A-868EA1C71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4e085942_0_10:notes">
            <a:extLst>
              <a:ext uri="{FF2B5EF4-FFF2-40B4-BE49-F238E27FC236}">
                <a16:creationId xmlns:a16="http://schemas.microsoft.com/office/drawing/2014/main" id="{4B3738B4-C690-9481-5FEF-5742EA626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4e085942_0_10:notes">
            <a:extLst>
              <a:ext uri="{FF2B5EF4-FFF2-40B4-BE49-F238E27FC236}">
                <a16:creationId xmlns:a16="http://schemas.microsoft.com/office/drawing/2014/main" id="{D91E9A13-1F56-43CB-7317-C6C98683F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3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A965-8DE5-DFD8-3FD4-F6F949C98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C05EC-E342-2559-7084-132539DE5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FAD83-33E5-26AD-AB1B-0C79D553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D3DC4-10CB-DC29-41B5-9DEE1B8E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F6283-9079-F570-DA04-EE1CF122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3273-9506-F07B-0220-9BF3E888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B011-1255-FA06-B5F3-23EF29DE9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206F-4470-2449-D7B3-8855D54B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9D07-F435-D914-6BDB-9D74A81F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0B13-ED49-3D0E-889A-A827562A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AE4EC-4DCE-A318-6F5B-1BA495A49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27D3F-41A7-5CF7-CE98-4E9E62870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0D2DB-687D-BC38-1D80-3E0F4DE5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663A-4F35-8E89-9638-E91692F14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B204-B70C-4EE5-C8AE-926DE47D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4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A50387-C534-41ED-949A-D3977FAD3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494"/>
            <a:ext cx="7035251" cy="6831013"/>
          </a:xfrm>
          <a:custGeom>
            <a:avLst/>
            <a:gdLst>
              <a:gd name="connsiteX0" fmla="*/ 0 w 14066838"/>
              <a:gd name="connsiteY0" fmla="*/ 0 h 13662025"/>
              <a:gd name="connsiteX1" fmla="*/ 9297980 w 14066838"/>
              <a:gd name="connsiteY1" fmla="*/ 0 h 13662025"/>
              <a:gd name="connsiteX2" fmla="*/ 14066838 w 14066838"/>
              <a:gd name="connsiteY2" fmla="*/ 13662025 h 13662025"/>
              <a:gd name="connsiteX3" fmla="*/ 4593813 w 14066838"/>
              <a:gd name="connsiteY3" fmla="*/ 13662025 h 13662025"/>
              <a:gd name="connsiteX4" fmla="*/ 0 w 14066838"/>
              <a:gd name="connsiteY4" fmla="*/ 502459 h 136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6838" h="13662025">
                <a:moveTo>
                  <a:pt x="0" y="0"/>
                </a:moveTo>
                <a:lnTo>
                  <a:pt x="9297980" y="0"/>
                </a:lnTo>
                <a:lnTo>
                  <a:pt x="14066838" y="13662025"/>
                </a:lnTo>
                <a:lnTo>
                  <a:pt x="4593813" y="13662025"/>
                </a:lnTo>
                <a:lnTo>
                  <a:pt x="0" y="5024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0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9024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681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4BD4-1BB5-A243-BF66-65DFE2B04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2076" y="0"/>
            <a:ext cx="5649314" cy="6858000"/>
          </a:xfrm>
          <a:custGeom>
            <a:avLst/>
            <a:gdLst>
              <a:gd name="connsiteX0" fmla="*/ 0 w 13828184"/>
              <a:gd name="connsiteY0" fmla="*/ 0 h 13715999"/>
              <a:gd name="connsiteX1" fmla="*/ 13828184 w 13828184"/>
              <a:gd name="connsiteY1" fmla="*/ 0 h 13715999"/>
              <a:gd name="connsiteX2" fmla="*/ 13828184 w 13828184"/>
              <a:gd name="connsiteY2" fmla="*/ 10258954 h 13715999"/>
              <a:gd name="connsiteX3" fmla="*/ 5 w 13828184"/>
              <a:gd name="connsiteY3" fmla="*/ 13715999 h 13715999"/>
              <a:gd name="connsiteX4" fmla="*/ 0 w 13828184"/>
              <a:gd name="connsiteY4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8184" h="13715999">
                <a:moveTo>
                  <a:pt x="0" y="0"/>
                </a:moveTo>
                <a:lnTo>
                  <a:pt x="13828184" y="0"/>
                </a:lnTo>
                <a:lnTo>
                  <a:pt x="13828184" y="10258954"/>
                </a:lnTo>
                <a:lnTo>
                  <a:pt x="5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8C8C8C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4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4021-590E-EF16-B036-5DEA5A19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1FB2-5719-13FF-FF48-4EBBF0F48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C16B0-655C-1D93-DCC1-F8474DAC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AE2F-8B2B-F41F-0381-D7CA684D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D213D-9225-ED29-47B4-CDC15361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0D59-5A17-BC32-4310-238246AE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7BD0C-E356-4F08-1B85-0A8D72B90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AE86-3DF8-3F88-F76C-3F06F53A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0F87-DCC0-5325-9511-6196D42C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DAC67-0A6D-4219-E78B-7B618595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7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33B5-8BB7-0C2E-D0FC-11804E6F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29AD-5F26-6F68-6724-4FF5F2757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EDB5F-51C8-A17D-B322-E17D80309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494BC-7FF8-5640-7FDE-1BCEC39C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9DB01-ACE0-3016-0A0C-6FC0AD6F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9B429-7689-5DFC-B9D6-9E64C9F6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0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028BF-DD78-4AB2-B122-442F6ABA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1CE02-31DA-72E6-B6EF-47558117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213C5-3355-EBEA-09C6-AF10CFF37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29388-6FC6-E710-1264-68361692C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6790A-63FF-6111-9B7C-85A3C4C44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20E94-1CEF-5FD7-25A6-97B5DC9A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E8DFA-21DA-A97B-DE74-D7D19EFE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61A60-A88E-4C05-CF11-64BEE6B2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2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6C5B-AD86-AC7D-D0E5-199B9AF5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ADB50-D296-C3C5-B78D-41163CD6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058CC-89B6-D3F6-B4F7-4CCB856B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C7B54-DB41-47C9-CBFF-BC6F55DF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EED83-2CD3-9C9C-B04F-8AA51441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3F798-FF3E-092B-C35B-059AC24B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9354-C383-FECF-15EE-D7747D91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6B33-7AF0-DD45-56E0-D7114F00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16B3-4B8D-C4F2-011C-7C3ACBD13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3D853-6E9D-24D0-3467-8924F7DC7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E89A4-C309-23D5-35FD-054CE15A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B2C11-CDA4-3D54-5974-8840A116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7EB05-09AA-DC0C-D893-49731FA5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7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B17F-0926-A983-6F93-752ED21C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B9721-C362-88CF-F171-86A247551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DE2DB-394A-D0DD-2605-BB46FAF0E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4A463-6FCA-3C24-DEC0-12293230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346FF-0A8F-1268-ACE0-3FF3EDDF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B4D0B-D026-9EF3-4E3D-2074DC4A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4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9FE62-7BEA-B7A1-A772-E9B078E9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CC02-94CC-4448-6396-AA543C435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0D98-77DE-B05E-4118-9509EC857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27660-4652-2B48-AFEB-F4D2CCE281C5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45F82-173F-6FED-EA24-23AB78F20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F4E1-935B-0ADB-DD29-B37F7FE46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9AE73-DEE9-A740-8EDE-A63E8A020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A61C0FA-856E-2A4A-AB87-B380C8441653}"/>
              </a:ext>
            </a:extLst>
          </p:cNvPr>
          <p:cNvSpPr/>
          <p:nvPr/>
        </p:nvSpPr>
        <p:spPr>
          <a:xfrm rot="5400000">
            <a:off x="2759335" y="-2769632"/>
            <a:ext cx="3444711" cy="8963379"/>
          </a:xfrm>
          <a:prstGeom prst="rect">
            <a:avLst/>
          </a:prstGeom>
          <a:solidFill>
            <a:schemeClr val="tx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F5858-2A75-C64C-91FF-E5E584F45CFB}"/>
              </a:ext>
            </a:extLst>
          </p:cNvPr>
          <p:cNvSpPr txBox="1"/>
          <p:nvPr/>
        </p:nvSpPr>
        <p:spPr>
          <a:xfrm>
            <a:off x="318302" y="3668615"/>
            <a:ext cx="434074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Project Guide: </a:t>
            </a:r>
          </a:p>
          <a:p>
            <a:r>
              <a:rPr lang="en-US"/>
              <a:t>Dr. Sunil Mane</a:t>
            </a:r>
          </a:p>
          <a:p>
            <a:endParaRPr lang="en-US"/>
          </a:p>
          <a:p>
            <a:r>
              <a:rPr lang="en-US"/>
              <a:t>Team Members: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Ninad</a:t>
            </a:r>
            <a:r>
              <a:rPr lang="en-US"/>
              <a:t> </a:t>
            </a:r>
            <a:r>
              <a:rPr lang="en-US" err="1"/>
              <a:t>Barve</a:t>
            </a:r>
            <a:r>
              <a:rPr lang="en-US"/>
              <a:t> - 112003016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Om Khare - 112003066</a:t>
            </a:r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Harshmohan</a:t>
            </a:r>
            <a:r>
              <a:rPr lang="en-US"/>
              <a:t> Kulkarni - 112003075</a:t>
            </a:r>
          </a:p>
          <a:p>
            <a:endParaRPr lang="en-US">
              <a:solidFill>
                <a:srgbClr val="606162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5ADA9-B0C7-DB34-0FF6-418D78E675C7}"/>
              </a:ext>
            </a:extLst>
          </p:cNvPr>
          <p:cNvSpPr txBox="1"/>
          <p:nvPr/>
        </p:nvSpPr>
        <p:spPr>
          <a:xfrm>
            <a:off x="318302" y="488552"/>
            <a:ext cx="608502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2700">
                <a:latin typeface="Calibri"/>
                <a:ea typeface="Calibri"/>
                <a:cs typeface="Calibri"/>
              </a:rPr>
              <a:t>B. TECH. PROJECT </a:t>
            </a:r>
            <a:br>
              <a:rPr lang="en-US" sz="27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>
                <a:latin typeface="Calibri"/>
                <a:cs typeface="Calibri"/>
              </a:rPr>
              <a:t>END</a:t>
            </a:r>
            <a:r>
              <a:rPr lang="en-US" sz="2700">
                <a:latin typeface="Calibri"/>
                <a:ea typeface="Calibri"/>
                <a:cs typeface="Calibri"/>
              </a:rPr>
              <a:t> SEM REPORT</a:t>
            </a:r>
            <a:br>
              <a:rPr lang="en-US" sz="270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7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err="1">
                <a:latin typeface="Calibri" panose="020F0502020204030204" pitchFamily="34" charset="0"/>
                <a:cs typeface="Calibri" panose="020F0502020204030204" pitchFamily="34" charset="0"/>
              </a:rPr>
              <a:t>LeafNST</a:t>
            </a:r>
            <a:r>
              <a:rPr lang="en-US" sz="2700">
                <a:latin typeface="Calibri" panose="020F0502020204030204" pitchFamily="34" charset="0"/>
                <a:cs typeface="Calibri" panose="020F0502020204030204" pitchFamily="34" charset="0"/>
              </a:rPr>
              <a:t>: An Improved Data Augmentation Method for Classification of Plant Disease using Object-Based Neural Style Transfer</a:t>
            </a:r>
            <a:endParaRPr lang="en-US" sz="2700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File:CoEP Main Hall 1.jpg - Wikipedia">
            <a:extLst>
              <a:ext uri="{FF2B5EF4-FFF2-40B4-BE49-F238E27FC236}">
                <a16:creationId xmlns:a16="http://schemas.microsoft.com/office/drawing/2014/main" id="{369CE3C5-F943-24E6-D97E-28FF7928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4" t="-12" r="21163" b="-316"/>
          <a:stretch/>
        </p:blipFill>
        <p:spPr>
          <a:xfrm>
            <a:off x="6918395" y="-13705"/>
            <a:ext cx="5290841" cy="6062931"/>
          </a:xfrm>
          <a:prstGeom prst="rect">
            <a:avLst/>
          </a:prstGeom>
        </p:spPr>
      </p:pic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EBA0D4FF-08A7-2F97-6E8D-69DE4B1ED6D0}"/>
              </a:ext>
            </a:extLst>
          </p:cNvPr>
          <p:cNvSpPr txBox="1">
            <a:spLocks/>
          </p:cNvSpPr>
          <p:nvPr/>
        </p:nvSpPr>
        <p:spPr bwMode="auto">
          <a:xfrm>
            <a:off x="9871273" y="6370677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D5FD9B-D15D-E9DF-3618-B7E4DC25C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3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4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39FA8885-32B6-EEE5-915A-9375EB5F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9DB48CE8-D4BD-19CF-8F6B-ABB3D1D0B915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10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/>
                <a:cs typeface="Poppins"/>
              </a:rPr>
              <a:t>Research Gaps</a:t>
            </a:r>
            <a:endParaRPr lang="en-US" sz="30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9672-91A8-4AE2-54C3-61C56BA51C80}"/>
              </a:ext>
            </a:extLst>
          </p:cNvPr>
          <p:cNvSpPr txBox="1"/>
          <p:nvPr/>
        </p:nvSpPr>
        <p:spPr>
          <a:xfrm>
            <a:off x="176463" y="893135"/>
            <a:ext cx="7084372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cs typeface="Calibri"/>
              </a:rPr>
              <a:t>Single Deep Neural Network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Multiple papers propose a future implementation of a single model for image segmentation and style transfer tasks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Castillo et. al. , </a:t>
            </a:r>
            <a:r>
              <a:rPr lang="en-IN" err="1">
                <a:cs typeface="Calibri"/>
              </a:rPr>
              <a:t>Psychogyios</a:t>
            </a:r>
            <a:r>
              <a:rPr lang="en-IN">
                <a:cs typeface="Calibri"/>
              </a:rPr>
              <a:t> et. al. , </a:t>
            </a:r>
            <a:r>
              <a:rPr lang="en-IN" err="1">
                <a:cs typeface="Calibri"/>
              </a:rPr>
              <a:t>Virtusio</a:t>
            </a:r>
            <a:r>
              <a:rPr lang="en-IN">
                <a:cs typeface="Calibri"/>
              </a:rPr>
              <a:t> et. Al.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No paper yet published with this implementation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IN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cs typeface="Calibri"/>
              </a:rPr>
              <a:t>Segmentation models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Newer faster segmentation models have been developed.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Latest SOTA is the YOLOv8 model for segmentation.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Previous researches have used the old SOTA like </a:t>
            </a:r>
            <a:r>
              <a:rPr lang="en-IN" err="1">
                <a:cs typeface="Calibri"/>
              </a:rPr>
              <a:t>DeepLab</a:t>
            </a:r>
            <a:r>
              <a:rPr lang="en-IN">
                <a:cs typeface="Calibri"/>
              </a:rPr>
              <a:t> and SAM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IN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cs typeface="Calibri"/>
              </a:rPr>
              <a:t>Plant Disease Dataset Augmentation 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Plant diseases usually look like spots, lines or patches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Such patterns could be used as style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cs typeface="Calibri"/>
              </a:rPr>
              <a:t>Style transfer has not been well explored yet for the application of plant disease datasets</a:t>
            </a:r>
          </a:p>
        </p:txBody>
      </p:sp>
      <p:pic>
        <p:nvPicPr>
          <p:cNvPr id="5" name="Picture 4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0A18A43B-F871-10B7-EFD8-BA2F858D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990" y="123676"/>
            <a:ext cx="1517168" cy="58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B42B656-F69D-C558-5AC0-9EEC039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11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5C359-BEEF-AC2D-66DE-5C4813C13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4D9A1A6-C401-E11B-892F-270F1DC9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21E07EF-B387-A32A-494E-85141F86C482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AD9D7-980F-8C5F-B448-68C4947F1308}"/>
              </a:ext>
            </a:extLst>
          </p:cNvPr>
          <p:cNvSpPr txBox="1"/>
          <p:nvPr/>
        </p:nvSpPr>
        <p:spPr>
          <a:xfrm>
            <a:off x="6096000" y="309183"/>
            <a:ext cx="427898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b="1">
                <a:latin typeface="Poppins" pitchFamily="2" charset="77"/>
                <a:ea typeface="Calibri"/>
                <a:cs typeface="Poppins" pitchFamily="2" charset="77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AE1BF-3132-4195-C2A0-D6C06D4A323C}"/>
              </a:ext>
            </a:extLst>
          </p:cNvPr>
          <p:cNvSpPr txBox="1"/>
          <p:nvPr/>
        </p:nvSpPr>
        <p:spPr>
          <a:xfrm>
            <a:off x="6096000" y="1252010"/>
            <a:ext cx="57830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Architecture of YOLOv8</a:t>
            </a:r>
            <a:r>
              <a:rPr lang="en-US">
                <a:ea typeface="Calibri"/>
                <a:cs typeface="Calibri"/>
              </a:rPr>
              <a:t>: </a:t>
            </a:r>
            <a:r>
              <a:rPr lang="en-US">
                <a:ea typeface="+mn-lt"/>
                <a:cs typeface="+mn-lt"/>
              </a:rPr>
              <a:t>YOLOv8’s backbone architecture is inspired by YOLOv5 but includes several key modifications</a:t>
            </a:r>
          </a:p>
          <a:p>
            <a:endParaRPr lang="en-US">
              <a:ea typeface="Calibri"/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en-US" b="1">
                <a:ea typeface="+mn-lt"/>
                <a:cs typeface="+mn-lt"/>
              </a:rPr>
              <a:t>Backbone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IN" sz="1800">
                <a:effectLst/>
                <a:latin typeface="CMR12"/>
              </a:rPr>
              <a:t>The backbone network is responsible for d</a:t>
            </a:r>
            <a:r>
              <a:rPr lang="en-IN">
                <a:latin typeface="CMR12"/>
              </a:rPr>
              <a:t>ifferentiation</a:t>
            </a:r>
            <a:r>
              <a:rPr lang="en-IN" sz="1800">
                <a:effectLst/>
                <a:latin typeface="CMR12"/>
              </a:rPr>
              <a:t> of instances, classification of images downstream, and creation of a map of features </a:t>
            </a:r>
            <a:r>
              <a:rPr lang="en-IN">
                <a:latin typeface="CMR12"/>
              </a:rPr>
              <a:t>obtained</a:t>
            </a:r>
            <a:r>
              <a:rPr lang="en-IN" sz="1800">
                <a:effectLst/>
                <a:latin typeface="CMR12"/>
              </a:rPr>
              <a:t>.</a:t>
            </a:r>
            <a:r>
              <a:rPr lang="en-IN">
                <a:latin typeface="CMR12"/>
              </a:rPr>
              <a:t> </a:t>
            </a:r>
          </a:p>
          <a:p>
            <a:pPr marL="342900" indent="-342900">
              <a:buFontTx/>
              <a:buAutoNum type="arabicPeriod"/>
            </a:pPr>
            <a:endParaRPr lang="en-IN"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en-US" b="1">
                <a:ea typeface="+mn-lt"/>
                <a:cs typeface="+mn-lt"/>
              </a:rPr>
              <a:t>Head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IN" sz="1800">
                <a:effectLst/>
                <a:latin typeface="CMR12"/>
              </a:rPr>
              <a:t>The detection head utilizes the backbone network </a:t>
            </a:r>
            <a:r>
              <a:rPr lang="en-IN">
                <a:latin typeface="CMR12"/>
              </a:rPr>
              <a:t>features</a:t>
            </a:r>
            <a:r>
              <a:rPr lang="en-IN">
                <a:latin typeface="Calibri" panose="020F0502020204030204"/>
                <a:cs typeface="Calibri"/>
              </a:rPr>
              <a:t> </a:t>
            </a:r>
            <a:r>
              <a:rPr lang="en-IN">
                <a:latin typeface="CMR12"/>
                <a:cs typeface="Calibri"/>
              </a:rPr>
              <a:t>p</a:t>
            </a:r>
            <a:r>
              <a:rPr lang="en-IN">
                <a:latin typeface="CMR12"/>
              </a:rPr>
              <a:t>redicting</a:t>
            </a:r>
            <a:r>
              <a:rPr lang="en-IN" sz="1800">
                <a:effectLst/>
                <a:latin typeface="CMR12"/>
              </a:rPr>
              <a:t> object locations and </a:t>
            </a:r>
            <a:r>
              <a:rPr lang="en-IN">
                <a:latin typeface="CMR12"/>
              </a:rPr>
              <a:t>sizes</a:t>
            </a:r>
            <a:endParaRPr lang="en-IN">
              <a:latin typeface="Calibri" panose="020F0502020204030204"/>
              <a:cs typeface="Calibri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FC4D5C-BD51-511D-F964-1B99623CB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6" b="447"/>
          <a:stretch/>
        </p:blipFill>
        <p:spPr>
          <a:xfrm>
            <a:off x="0" y="-2289"/>
            <a:ext cx="5922335" cy="60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D65893D-F278-6BEC-CD13-CC0B9DD5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91" y="763436"/>
            <a:ext cx="7916882" cy="5023159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B42B656-F69D-C558-5AC0-9EEC039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12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5C359-BEEF-AC2D-66DE-5C4813C13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4D9A1A6-C401-E11B-892F-270F1DC9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21E07EF-B387-A32A-494E-85141F86C482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AD9D7-980F-8C5F-B448-68C4947F1308}"/>
              </a:ext>
            </a:extLst>
          </p:cNvPr>
          <p:cNvSpPr txBox="1"/>
          <p:nvPr/>
        </p:nvSpPr>
        <p:spPr>
          <a:xfrm>
            <a:off x="119329" y="269043"/>
            <a:ext cx="77030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Poppins"/>
                <a:ea typeface="Calibri"/>
                <a:cs typeface="Poppins"/>
              </a:rPr>
              <a:t>Methodology – Part 1 : Style Transfer</a:t>
            </a:r>
            <a:endParaRPr lang="en-US" sz="2400" b="1"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9A6B8-BD77-6881-262F-93733A8F13C8}"/>
              </a:ext>
            </a:extLst>
          </p:cNvPr>
          <p:cNvSpPr txBox="1"/>
          <p:nvPr/>
        </p:nvSpPr>
        <p:spPr>
          <a:xfrm>
            <a:off x="156293" y="829671"/>
            <a:ext cx="118794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>
                <a:ea typeface="+mn-lt"/>
                <a:cs typeface="+mn-lt"/>
              </a:rPr>
              <a:t>The diagram illustrates the process of Style Transfer, where both a style image and an object image are input into a deep neural network.</a:t>
            </a:r>
            <a:endParaRPr lang="en-IN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7522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esign process&#10;&#10;Description automatically generated">
            <a:extLst>
              <a:ext uri="{FF2B5EF4-FFF2-40B4-BE49-F238E27FC236}">
                <a16:creationId xmlns:a16="http://schemas.microsoft.com/office/drawing/2014/main" id="{151C32C4-53C5-CA5E-6CDC-BE5ED488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9" y="1509271"/>
            <a:ext cx="7240397" cy="3508652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B42B656-F69D-C558-5AC0-9EEC039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13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5C359-BEEF-AC2D-66DE-5C4813C13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4D9A1A6-C401-E11B-892F-270F1DC9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21E07EF-B387-A32A-494E-85141F86C482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AD9D7-980F-8C5F-B448-68C4947F1308}"/>
              </a:ext>
            </a:extLst>
          </p:cNvPr>
          <p:cNvSpPr txBox="1"/>
          <p:nvPr/>
        </p:nvSpPr>
        <p:spPr>
          <a:xfrm>
            <a:off x="119329" y="269043"/>
            <a:ext cx="84254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Poppins"/>
                <a:ea typeface="Calibri"/>
                <a:cs typeface="Poppins"/>
              </a:rPr>
              <a:t>Methodology – Part 1 : Object Based Style Transfer</a:t>
            </a:r>
            <a:endParaRPr lang="en-US" sz="2400" b="1"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41BF2-DE4B-7C09-4BD3-696476FBDFB4}"/>
              </a:ext>
            </a:extLst>
          </p:cNvPr>
          <p:cNvSpPr txBox="1"/>
          <p:nvPr/>
        </p:nvSpPr>
        <p:spPr>
          <a:xfrm>
            <a:off x="2861177" y="5015212"/>
            <a:ext cx="175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effectLst/>
                <a:latin typeface="CMBX12"/>
              </a:rPr>
              <a:t>Architecture Pipeline </a:t>
            </a:r>
            <a:endParaRPr lang="en-IN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5E74C-EAF2-31BD-89B1-BD775F4CB554}"/>
              </a:ext>
            </a:extLst>
          </p:cNvPr>
          <p:cNvSpPr txBox="1"/>
          <p:nvPr/>
        </p:nvSpPr>
        <p:spPr>
          <a:xfrm>
            <a:off x="7338060" y="1663563"/>
            <a:ext cx="4526045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600" b="1">
                <a:ea typeface="+mn-lt"/>
                <a:cs typeface="+mn-lt"/>
              </a:rPr>
              <a:t>Segmentation Module</a:t>
            </a:r>
            <a:r>
              <a:rPr lang="en-US" sz="1600">
                <a:ea typeface="+mn-lt"/>
                <a:cs typeface="+mn-lt"/>
              </a:rPr>
              <a:t>: </a:t>
            </a:r>
            <a:r>
              <a:rPr lang="en-IN" sz="1600">
                <a:effectLst/>
              </a:rPr>
              <a:t>The </a:t>
            </a:r>
            <a:r>
              <a:rPr lang="en-IN" sz="1600"/>
              <a:t>module</a:t>
            </a:r>
            <a:r>
              <a:rPr lang="en-IN" sz="1600">
                <a:effectLst/>
              </a:rPr>
              <a:t> is responsible for learning and predicting semantic segmentation masks</a:t>
            </a:r>
          </a:p>
          <a:p>
            <a:pPr marL="342900" indent="-342900">
              <a:buFontTx/>
              <a:buAutoNum type="arabicPeriod"/>
            </a:pPr>
            <a:endParaRPr lang="en-IN"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sz="1600" b="1">
                <a:ea typeface="+mn-lt"/>
                <a:cs typeface="+mn-lt"/>
              </a:rPr>
              <a:t>Style Transfer Module</a:t>
            </a:r>
            <a:r>
              <a:rPr lang="en-US" sz="1600">
                <a:ea typeface="+mn-lt"/>
                <a:cs typeface="+mn-lt"/>
              </a:rPr>
              <a:t>: </a:t>
            </a:r>
            <a:r>
              <a:rPr lang="en-US" sz="1600">
                <a:cs typeface="Calibri"/>
              </a:rPr>
              <a:t>The o</a:t>
            </a:r>
            <a:r>
              <a:rPr lang="en-IN" sz="1600" err="1"/>
              <a:t>verall</a:t>
            </a:r>
            <a:r>
              <a:rPr lang="en-IN" sz="1600">
                <a:effectLst/>
              </a:rPr>
              <a:t> objective</a:t>
            </a:r>
            <a:r>
              <a:rPr lang="en-IN" sz="1600"/>
              <a:t> of</a:t>
            </a:r>
            <a:r>
              <a:rPr lang="en-IN" sz="1600">
                <a:effectLst/>
              </a:rPr>
              <a:t> </a:t>
            </a:r>
            <a:r>
              <a:rPr lang="en-IN" sz="1600"/>
              <a:t>this module </a:t>
            </a:r>
            <a:r>
              <a:rPr lang="en-IN" sz="1600">
                <a:effectLst/>
              </a:rPr>
              <a:t>is to find the optimal generated image that minimizes total loss</a:t>
            </a:r>
          </a:p>
          <a:p>
            <a:pPr marL="342900" indent="-342900">
              <a:buFontTx/>
              <a:buAutoNum type="arabicPeriod"/>
            </a:pPr>
            <a:endParaRPr lang="en-IN" sz="1600"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en-IN" sz="1600" b="1">
                <a:effectLst/>
              </a:rPr>
              <a:t>Blending Module</a:t>
            </a:r>
            <a:r>
              <a:rPr lang="en-IN" sz="1600">
                <a:effectLst/>
              </a:rPr>
              <a:t>: </a:t>
            </a:r>
            <a:r>
              <a:rPr lang="en-IN" sz="1600"/>
              <a:t>The module is responsible for integrating the isolated object</a:t>
            </a:r>
            <a:r>
              <a:rPr lang="en-IN" sz="1600">
                <a:effectLst/>
              </a:rPr>
              <a:t> back into the original image by adding the styled portion back into the original image, completing the object-based neural style transfer.</a:t>
            </a:r>
            <a:r>
              <a:rPr lang="en-IN" sz="1600"/>
              <a:t> </a:t>
            </a:r>
            <a:endParaRPr lang="en-IN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22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een leaf&#10;&#10;Description automatically generated">
            <a:extLst>
              <a:ext uri="{FF2B5EF4-FFF2-40B4-BE49-F238E27FC236}">
                <a16:creationId xmlns:a16="http://schemas.microsoft.com/office/drawing/2014/main" id="{7C9D0F8E-43E1-E924-4CE8-E4E1ED552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7" r="1816"/>
          <a:stretch/>
        </p:blipFill>
        <p:spPr>
          <a:xfrm>
            <a:off x="1113878" y="2366010"/>
            <a:ext cx="9964242" cy="3511694"/>
          </a:xfrm>
          <a:prstGeom prst="rect">
            <a:avLst/>
          </a:prstGeom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B42B656-F69D-C558-5AC0-9EEC039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14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5C359-BEEF-AC2D-66DE-5C4813C13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4D9A1A6-C401-E11B-892F-270F1DC9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21E07EF-B387-A32A-494E-85141F86C482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AD9D7-980F-8C5F-B448-68C4947F1308}"/>
              </a:ext>
            </a:extLst>
          </p:cNvPr>
          <p:cNvSpPr txBox="1"/>
          <p:nvPr/>
        </p:nvSpPr>
        <p:spPr>
          <a:xfrm>
            <a:off x="119329" y="270541"/>
            <a:ext cx="42789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Poppins" pitchFamily="2" charset="77"/>
                <a:ea typeface="Calibri"/>
                <a:cs typeface="Poppins" pitchFamily="2" charset="77"/>
              </a:rPr>
              <a:t>Methodology – Part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ACDE4-F52D-2E42-FE78-A0A4B696CEA0}"/>
              </a:ext>
            </a:extLst>
          </p:cNvPr>
          <p:cNvSpPr txBox="1"/>
          <p:nvPr/>
        </p:nvSpPr>
        <p:spPr>
          <a:xfrm>
            <a:off x="173573" y="911716"/>
            <a:ext cx="11844853" cy="11849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96000" indent="-396000">
              <a:spcBef>
                <a:spcPts val="250"/>
              </a:spcBef>
              <a:buFontTx/>
              <a:buAutoNum type="arabicPeriod"/>
            </a:pPr>
            <a:r>
              <a:rPr lang="en-US" sz="1600" b="1">
                <a:ea typeface="+mn-lt"/>
                <a:cs typeface="Calibri"/>
              </a:rPr>
              <a:t>Segmentation Module</a:t>
            </a:r>
            <a:r>
              <a:rPr lang="en-US" sz="1600">
                <a:ea typeface="+mn-lt"/>
                <a:cs typeface="Calibri"/>
              </a:rPr>
              <a:t>: </a:t>
            </a:r>
            <a:r>
              <a:rPr lang="en-IN" sz="1600">
                <a:cs typeface="Calibri"/>
              </a:rPr>
              <a:t>Custom-trained</a:t>
            </a:r>
            <a:r>
              <a:rPr lang="en-IN" sz="1600">
                <a:effectLst/>
                <a:cs typeface="Calibri"/>
              </a:rPr>
              <a:t> YOLOv8 segmentation model </a:t>
            </a:r>
            <a:r>
              <a:rPr lang="en-IN">
                <a:effectLst/>
                <a:cs typeface="Calibri"/>
              </a:rPr>
              <a:t>g</a:t>
            </a:r>
            <a:r>
              <a:rPr lang="en-IN" sz="1600">
                <a:cs typeface="Calibri"/>
              </a:rPr>
              <a:t>enerates</a:t>
            </a:r>
            <a:r>
              <a:rPr lang="en-IN" sz="1600">
                <a:effectLst/>
                <a:cs typeface="Calibri"/>
              </a:rPr>
              <a:t> binary mask for each healthy </a:t>
            </a:r>
            <a:r>
              <a:rPr lang="en-IN" sz="1600">
                <a:cs typeface="Calibri"/>
              </a:rPr>
              <a:t>leaf</a:t>
            </a:r>
          </a:p>
          <a:p>
            <a:pPr marL="396000" indent="-396000">
              <a:spcBef>
                <a:spcPts val="250"/>
              </a:spcBef>
              <a:buFont typeface="+mj-lt"/>
              <a:buAutoNum type="arabicPeriod" startAt="2"/>
            </a:pPr>
            <a:r>
              <a:rPr lang="en-US" sz="1600" b="1">
                <a:ea typeface="+mn-lt"/>
                <a:cs typeface="Calibri"/>
              </a:rPr>
              <a:t>Style Transfer Module</a:t>
            </a:r>
            <a:r>
              <a:rPr lang="en-US" sz="1600">
                <a:ea typeface="+mn-lt"/>
                <a:cs typeface="Calibri"/>
              </a:rPr>
              <a:t>: </a:t>
            </a:r>
            <a:r>
              <a:rPr lang="en-IN" sz="1600">
                <a:cs typeface="Calibri"/>
              </a:rPr>
              <a:t>Transfer</a:t>
            </a:r>
            <a:r>
              <a:rPr lang="en-IN" sz="1600">
                <a:effectLst/>
                <a:cs typeface="Calibri"/>
              </a:rPr>
              <a:t> the style observed in diseased leaves onto healthy leaves</a:t>
            </a:r>
            <a:endParaRPr lang="en-IN" sz="1600">
              <a:cs typeface="Calibri"/>
            </a:endParaRPr>
          </a:p>
          <a:p>
            <a:pPr marL="396000" indent="-396000">
              <a:spcBef>
                <a:spcPts val="250"/>
              </a:spcBef>
              <a:buFontTx/>
              <a:buAutoNum type="arabicPeriod" startAt="2"/>
            </a:pPr>
            <a:r>
              <a:rPr lang="en-IN" sz="1600" b="1">
                <a:effectLst/>
                <a:cs typeface="Calibri"/>
              </a:rPr>
              <a:t>Blending Module</a:t>
            </a:r>
            <a:r>
              <a:rPr lang="en-IN" sz="1600">
                <a:effectLst/>
                <a:cs typeface="Calibri"/>
              </a:rPr>
              <a:t>:</a:t>
            </a:r>
            <a:r>
              <a:rPr lang="en-IN" sz="1600">
                <a:cs typeface="Calibri"/>
              </a:rPr>
              <a:t> Previously</a:t>
            </a:r>
            <a:r>
              <a:rPr lang="en-IN" sz="1600">
                <a:effectLst/>
                <a:cs typeface="Calibri"/>
              </a:rPr>
              <a:t> generated mask </a:t>
            </a:r>
            <a:r>
              <a:rPr lang="en-IN" sz="1600">
                <a:cs typeface="Calibri"/>
              </a:rPr>
              <a:t>extracts</a:t>
            </a:r>
            <a:r>
              <a:rPr lang="en-IN" sz="1600">
                <a:effectLst/>
                <a:cs typeface="Calibri"/>
              </a:rPr>
              <a:t> the portion of the leaf from the styled </a:t>
            </a:r>
            <a:r>
              <a:rPr lang="en-IN" sz="1600">
                <a:cs typeface="Calibri"/>
              </a:rPr>
              <a:t>image</a:t>
            </a:r>
            <a:r>
              <a:rPr lang="en-IN" sz="1600" b="1">
                <a:cs typeface="Calibri"/>
              </a:rPr>
              <a:t>. </a:t>
            </a:r>
            <a:r>
              <a:rPr lang="en-IN" sz="1600">
                <a:cs typeface="Calibri"/>
              </a:rPr>
              <a:t>This</a:t>
            </a:r>
            <a:r>
              <a:rPr lang="en-IN" sz="1600">
                <a:effectLst/>
                <a:cs typeface="Calibri"/>
              </a:rPr>
              <a:t> extracted portion is overlaid onto the corresponding area of the original image</a:t>
            </a:r>
            <a:endParaRPr lang="en-IN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52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5B6733-E434-3859-F889-3EB16EB364A4}"/>
              </a:ext>
            </a:extLst>
          </p:cNvPr>
          <p:cNvSpPr txBox="1"/>
          <p:nvPr/>
        </p:nvSpPr>
        <p:spPr>
          <a:xfrm>
            <a:off x="144933" y="119150"/>
            <a:ext cx="5509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Results – Part 1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33C9A33-4826-72D0-60BC-360DE1F3823D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15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F2759-B117-4E39-0721-278D19E7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8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C5733828-6128-4B04-9340-EB58CF4E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A6E26B37-2B7B-D4B6-7E7E-E7DC40DEE6F3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pic>
        <p:nvPicPr>
          <p:cNvPr id="8" name="Picture 7" descr="A collage of pictures of birds and vases&#10;&#10;Description automatically generated">
            <a:extLst>
              <a:ext uri="{FF2B5EF4-FFF2-40B4-BE49-F238E27FC236}">
                <a16:creationId xmlns:a16="http://schemas.microsoft.com/office/drawing/2014/main" id="{65BDE32B-7E9D-4429-EF2F-B3D195A7E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"/>
          <a:stretch/>
        </p:blipFill>
        <p:spPr>
          <a:xfrm>
            <a:off x="0" y="1048405"/>
            <a:ext cx="6095992" cy="3362985"/>
          </a:xfrm>
          <a:prstGeom prst="rect">
            <a:avLst/>
          </a:prstGeom>
        </p:spPr>
      </p:pic>
      <p:pic>
        <p:nvPicPr>
          <p:cNvPr id="15" name="Picture 14" descr="A collage of different vases&#10;&#10;Description automatically generated">
            <a:extLst>
              <a:ext uri="{FF2B5EF4-FFF2-40B4-BE49-F238E27FC236}">
                <a16:creationId xmlns:a16="http://schemas.microsoft.com/office/drawing/2014/main" id="{D629E276-3B8E-022C-64F1-7448FAB6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696" y="874442"/>
            <a:ext cx="5646304" cy="371090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382775-65C2-A7C4-EBFA-CB5AE18AA7C8}"/>
              </a:ext>
            </a:extLst>
          </p:cNvPr>
          <p:cNvCxnSpPr>
            <a:cxnSpLocks/>
          </p:cNvCxnSpPr>
          <p:nvPr/>
        </p:nvCxnSpPr>
        <p:spPr>
          <a:xfrm flipV="1">
            <a:off x="6262575" y="874442"/>
            <a:ext cx="0" cy="5151978"/>
          </a:xfrm>
          <a:prstGeom prst="line">
            <a:avLst/>
          </a:prstGeom>
          <a:ln w="28575">
            <a:prstDash val="sysDash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CA3C92-A5DB-F5EE-3294-55F76B404B54}"/>
              </a:ext>
            </a:extLst>
          </p:cNvPr>
          <p:cNvSpPr txBox="1"/>
          <p:nvPr/>
        </p:nvSpPr>
        <p:spPr>
          <a:xfrm>
            <a:off x="202390" y="4917210"/>
            <a:ext cx="539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Results for object-based style transfer using YOLOv8 Image Segmentation Model on single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C24B5-219A-500B-D2E5-63A754D98857}"/>
              </a:ext>
            </a:extLst>
          </p:cNvPr>
          <p:cNvSpPr txBox="1"/>
          <p:nvPr/>
        </p:nvSpPr>
        <p:spPr>
          <a:xfrm>
            <a:off x="6709150" y="4917209"/>
            <a:ext cx="528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Results for object-based style transfer using multiple style images on multiple objects within a single image</a:t>
            </a:r>
          </a:p>
        </p:txBody>
      </p:sp>
    </p:spTree>
    <p:extLst>
      <p:ext uri="{BB962C8B-B14F-4D97-AF65-F5344CB8AC3E}">
        <p14:creationId xmlns:p14="http://schemas.microsoft.com/office/powerpoint/2010/main" val="15789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5B6733-E434-3859-F889-3EB16EB364A4}"/>
              </a:ext>
            </a:extLst>
          </p:cNvPr>
          <p:cNvSpPr txBox="1"/>
          <p:nvPr/>
        </p:nvSpPr>
        <p:spPr>
          <a:xfrm>
            <a:off x="144933" y="180738"/>
            <a:ext cx="5509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Results – Part 2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33C9A33-4826-72D0-60BC-360DE1F3823D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16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F2759-B117-4E39-0721-278D19E7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8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C5733828-6128-4B04-9340-EB58CF4E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A6E26B37-2B7B-D4B6-7E7E-E7DC40DEE6F3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8C6A7-BC9C-6887-F673-2355CDDF62E6}"/>
              </a:ext>
            </a:extLst>
          </p:cNvPr>
          <p:cNvSpPr txBox="1"/>
          <p:nvPr/>
        </p:nvSpPr>
        <p:spPr>
          <a:xfrm>
            <a:off x="1596195" y="863060"/>
            <a:ext cx="811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effectLst/>
              </a:rPr>
              <a:t>Results of Data Augmentation based on Neural Style Transfe</a:t>
            </a:r>
            <a:r>
              <a:rPr lang="en-IN"/>
              <a:t>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11CD-1FBF-BBBB-61F5-46C7DD8F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78" y="1504216"/>
            <a:ext cx="6096000" cy="38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0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5B6733-E434-3859-F889-3EB16EB364A4}"/>
              </a:ext>
            </a:extLst>
          </p:cNvPr>
          <p:cNvSpPr txBox="1"/>
          <p:nvPr/>
        </p:nvSpPr>
        <p:spPr>
          <a:xfrm>
            <a:off x="144933" y="180738"/>
            <a:ext cx="5509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Results – Part 2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33C9A33-4826-72D0-60BC-360DE1F3823D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17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F2759-B117-4E39-0721-278D19E7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8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C5733828-6128-4B04-9340-EB58CF4E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A6E26B37-2B7B-D4B6-7E7E-E7DC40DEE6F3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8C6A7-BC9C-6887-F673-2355CDDF62E6}"/>
              </a:ext>
            </a:extLst>
          </p:cNvPr>
          <p:cNvSpPr txBox="1"/>
          <p:nvPr/>
        </p:nvSpPr>
        <p:spPr>
          <a:xfrm>
            <a:off x="144933" y="1046238"/>
            <a:ext cx="1155415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1800">
                <a:effectLst/>
              </a:rPr>
              <a:t>Results of </a:t>
            </a:r>
            <a:r>
              <a:rPr lang="en-IN"/>
              <a:t>ResNet50, Vgg16 and InceptionV3 trained on Original </a:t>
            </a:r>
            <a:r>
              <a:rPr lang="en-IN" err="1"/>
              <a:t>PlantVillage</a:t>
            </a:r>
            <a:r>
              <a:rPr lang="en-IN"/>
              <a:t> Dataset, Traditionally Augmented </a:t>
            </a:r>
            <a:r>
              <a:rPr lang="en-IN" err="1"/>
              <a:t>PlantVillage</a:t>
            </a:r>
            <a:r>
              <a:rPr lang="en-IN"/>
              <a:t> Dataset and NST Augmented </a:t>
            </a:r>
            <a:r>
              <a:rPr lang="en-IN" err="1"/>
              <a:t>PlantVillage</a:t>
            </a:r>
            <a:r>
              <a:rPr lang="en-IN"/>
              <a:t> Dataset.</a:t>
            </a:r>
          </a:p>
        </p:txBody>
      </p:sp>
      <p:pic>
        <p:nvPicPr>
          <p:cNvPr id="3" name="Picture 2" descr="A graph of a bar graph&#10;&#10;Description automatically generated">
            <a:extLst>
              <a:ext uri="{FF2B5EF4-FFF2-40B4-BE49-F238E27FC236}">
                <a16:creationId xmlns:a16="http://schemas.microsoft.com/office/drawing/2014/main" id="{1BE0D909-D42F-9323-4C0D-80AEC5B0B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691" y="2384800"/>
            <a:ext cx="3564804" cy="26411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7349-F429-8521-BC81-E70184F1D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32" y="2381936"/>
            <a:ext cx="3558708" cy="2647264"/>
          </a:xfrm>
          <a:prstGeom prst="rect">
            <a:avLst/>
          </a:prstGeom>
        </p:spPr>
      </p:pic>
      <p:pic>
        <p:nvPicPr>
          <p:cNvPr id="7" name="Picture 6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A53844F5-757A-D01B-5191-74B78DEB0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379" y="2387666"/>
            <a:ext cx="3558708" cy="26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5B6733-E434-3859-F889-3EB16EB364A4}"/>
              </a:ext>
            </a:extLst>
          </p:cNvPr>
          <p:cNvSpPr txBox="1"/>
          <p:nvPr/>
        </p:nvSpPr>
        <p:spPr>
          <a:xfrm>
            <a:off x="144933" y="180738"/>
            <a:ext cx="55095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Results – Part 2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F33C9A33-4826-72D0-60BC-360DE1F3823D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18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F2759-B117-4E39-0721-278D19E7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8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C5733828-6128-4B04-9340-EB58CF4E4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A6E26B37-2B7B-D4B6-7E7E-E7DC40DEE6F3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8C6A7-BC9C-6887-F673-2355CDDF62E6}"/>
              </a:ext>
            </a:extLst>
          </p:cNvPr>
          <p:cNvSpPr txBox="1"/>
          <p:nvPr/>
        </p:nvSpPr>
        <p:spPr>
          <a:xfrm>
            <a:off x="7114382" y="4919436"/>
            <a:ext cx="453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>
                <a:effectLst/>
              </a:rPr>
              <a:t>Time comparison of Proposed NST with different techniques to train and generate diseased leaf images</a:t>
            </a:r>
            <a:endParaRPr lang="en-IN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427FD7-99F7-6DAB-D677-D65428D5E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039736"/>
              </p:ext>
            </p:extLst>
          </p:nvPr>
        </p:nvGraphicFramePr>
        <p:xfrm>
          <a:off x="6974961" y="2387228"/>
          <a:ext cx="4810590" cy="145294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05295">
                  <a:extLst>
                    <a:ext uri="{9D8B030D-6E8A-4147-A177-3AD203B41FA5}">
                      <a16:colId xmlns:a16="http://schemas.microsoft.com/office/drawing/2014/main" val="1803293577"/>
                    </a:ext>
                  </a:extLst>
                </a:gridCol>
                <a:gridCol w="2405295">
                  <a:extLst>
                    <a:ext uri="{9D8B030D-6E8A-4147-A177-3AD203B41FA5}">
                      <a16:colId xmlns:a16="http://schemas.microsoft.com/office/drawing/2014/main" val="3617790533"/>
                    </a:ext>
                  </a:extLst>
                </a:gridCol>
              </a:tblGrid>
              <a:tr h="363237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Technique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Time Required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821685"/>
                  </a:ext>
                </a:extLst>
              </a:tr>
              <a:tr h="363237">
                <a:tc>
                  <a:txBody>
                    <a:bodyPr/>
                    <a:lstStyle/>
                    <a:p>
                      <a:r>
                        <a:rPr lang="en-US" sz="1600" err="1"/>
                        <a:t>LeafGAN</a:t>
                      </a:r>
                      <a:r>
                        <a:rPr lang="en-US" sz="1600"/>
                        <a:t> (125 epochs)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135787"/>
                  </a:ext>
                </a:extLst>
              </a:tr>
              <a:tr h="363237">
                <a:tc>
                  <a:txBody>
                    <a:bodyPr/>
                    <a:lstStyle/>
                    <a:p>
                      <a:r>
                        <a:rPr lang="en-US" sz="1600" err="1"/>
                        <a:t>CycleGAN</a:t>
                      </a:r>
                      <a:r>
                        <a:rPr lang="en-US" sz="1600"/>
                        <a:t> (125 epochs)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20597"/>
                  </a:ext>
                </a:extLst>
              </a:tr>
              <a:tr h="363237">
                <a:tc>
                  <a:txBody>
                    <a:bodyPr/>
                    <a:lstStyle/>
                    <a:p>
                      <a:r>
                        <a:rPr lang="en-US" sz="1600"/>
                        <a:t>Proposed NST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902054"/>
                  </a:ext>
                </a:extLst>
              </a:tr>
            </a:tbl>
          </a:graphicData>
        </a:graphic>
      </p:graphicFrame>
      <p:pic>
        <p:nvPicPr>
          <p:cNvPr id="3" name="Picture 2" descr="A bar graph with different methods&#10;&#10;Description automatically generated">
            <a:extLst>
              <a:ext uri="{FF2B5EF4-FFF2-40B4-BE49-F238E27FC236}">
                <a16:creationId xmlns:a16="http://schemas.microsoft.com/office/drawing/2014/main" id="{DDF5AB2D-BD63-3E65-9697-4DC3CCCF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33" y="1251402"/>
            <a:ext cx="5951067" cy="357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0980F-995B-F569-45EA-EB45EB7867D4}"/>
              </a:ext>
            </a:extLst>
          </p:cNvPr>
          <p:cNvSpPr txBox="1"/>
          <p:nvPr/>
        </p:nvSpPr>
        <p:spPr>
          <a:xfrm>
            <a:off x="651586" y="4919436"/>
            <a:ext cx="5444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effectLst/>
              </a:rPr>
              <a:t>Accuracy of ResNet152 Classifier on augmented Plant Pathology Dataset for all the augmentation techniques 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373159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FDA1F-DBE2-CE44-94D8-CDD82A6AD48B}"/>
              </a:ext>
            </a:extLst>
          </p:cNvPr>
          <p:cNvSpPr txBox="1"/>
          <p:nvPr/>
        </p:nvSpPr>
        <p:spPr>
          <a:xfrm>
            <a:off x="106325" y="122145"/>
            <a:ext cx="2273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Conclusion</a:t>
            </a:r>
            <a:endParaRPr lang="en-US" sz="3000" b="1">
              <a:latin typeface="Poppins" pitchFamily="2" charset="77"/>
              <a:ea typeface="Calibri"/>
              <a:cs typeface="Poppins" pitchFamily="2" charset="77"/>
            </a:endParaRP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486A3F8B-136F-9D1A-6988-648C919C81ED}"/>
              </a:ext>
            </a:extLst>
          </p:cNvPr>
          <p:cNvSpPr txBox="1">
            <a:spLocks/>
          </p:cNvSpPr>
          <p:nvPr/>
        </p:nvSpPr>
        <p:spPr bwMode="auto">
          <a:xfrm>
            <a:off x="11601219" y="6339785"/>
            <a:ext cx="589006" cy="3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19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18565-79D9-30AB-330B-266D7BE6A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9" name="Picture 8" descr="A logo of a school&#10;&#10;Description automatically generated">
            <a:extLst>
              <a:ext uri="{FF2B5EF4-FFF2-40B4-BE49-F238E27FC236}">
                <a16:creationId xmlns:a16="http://schemas.microsoft.com/office/drawing/2014/main" id="{5E2116E7-4E71-6FAE-5509-16A21CEF6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27F80D07-B417-0B0A-AB8D-0D80959617B2}"/>
              </a:ext>
            </a:extLst>
          </p:cNvPr>
          <p:cNvSpPr txBox="1">
            <a:spLocks/>
          </p:cNvSpPr>
          <p:nvPr/>
        </p:nvSpPr>
        <p:spPr bwMode="auto">
          <a:xfrm>
            <a:off x="1115638" y="6028155"/>
            <a:ext cx="11888847" cy="89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42221-DA2B-8B06-692F-3399CA39A10B}"/>
              </a:ext>
            </a:extLst>
          </p:cNvPr>
          <p:cNvSpPr txBox="1"/>
          <p:nvPr/>
        </p:nvSpPr>
        <p:spPr>
          <a:xfrm>
            <a:off x="106325" y="4431175"/>
            <a:ext cx="244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Poppins" pitchFamily="2" charset="77"/>
                <a:ea typeface="Calibri"/>
                <a:cs typeface="Poppins" pitchFamily="2" charset="77"/>
              </a:rPr>
              <a:t>Future Work</a:t>
            </a:r>
            <a:endParaRPr 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8D6CE-0E23-0431-9D8A-386D0CE70AF0}"/>
              </a:ext>
            </a:extLst>
          </p:cNvPr>
          <p:cNvSpPr txBox="1"/>
          <p:nvPr/>
        </p:nvSpPr>
        <p:spPr>
          <a:xfrm>
            <a:off x="106325" y="806471"/>
            <a:ext cx="120839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cs typeface="Calibri"/>
              </a:rPr>
              <a:t>W</a:t>
            </a:r>
            <a:r>
              <a:rPr lang="en-IN" sz="1800">
                <a:effectLst/>
                <a:cs typeface="Calibri"/>
              </a:rPr>
              <a:t>e tackled the data imbalance issue in Plant Disease datasets using </a:t>
            </a:r>
            <a:r>
              <a:rPr lang="en-IN">
                <a:ea typeface="+mn-lt"/>
                <a:cs typeface="+mn-lt"/>
              </a:rPr>
              <a:t>proposed unified object-based NST model.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cs typeface="Calibri"/>
              </a:rPr>
              <a:t>Results mentioned are collected after augmentation of </a:t>
            </a:r>
            <a:r>
              <a:rPr lang="en-IN" err="1">
                <a:cs typeface="Calibri"/>
              </a:rPr>
              <a:t>PlantVillage</a:t>
            </a:r>
            <a:r>
              <a:rPr lang="en-IN">
                <a:cs typeface="Calibri"/>
              </a:rPr>
              <a:t> Dataset using the proposed method and a total of </a:t>
            </a:r>
            <a:r>
              <a:rPr lang="en-IN">
                <a:ea typeface="+mn-lt"/>
                <a:cs typeface="+mn-lt"/>
              </a:rPr>
              <a:t>20,723 images were generated.</a:t>
            </a:r>
            <a:endParaRPr lang="en-IN">
              <a:ea typeface="+mn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ea typeface="+mn-lt"/>
                <a:cs typeface="+mn-lt"/>
              </a:rPr>
              <a:t>Quality of the augmentation was confirmed by training it on different classifiers and testing it on </a:t>
            </a:r>
            <a:r>
              <a:rPr lang="en-IN" err="1">
                <a:ea typeface="+mn-lt"/>
                <a:cs typeface="+mn-lt"/>
              </a:rPr>
              <a:t>PlantPathology</a:t>
            </a:r>
            <a:r>
              <a:rPr lang="en-IN">
                <a:ea typeface="+mn-lt"/>
                <a:cs typeface="+mn-lt"/>
              </a:rPr>
              <a:t>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ea typeface="+mn-lt"/>
                <a:cs typeface="+mn-lt"/>
              </a:rPr>
              <a:t>Finally, the outcome of this research work are:</a:t>
            </a:r>
            <a:endParaRPr lang="en-IN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>
                <a:ea typeface="+mn-lt"/>
                <a:cs typeface="+mn-lt"/>
              </a:rPr>
              <a:t>Enhanced Accuracy</a:t>
            </a:r>
            <a:r>
              <a:rPr lang="en-IN">
                <a:ea typeface="+mn-lt"/>
                <a:cs typeface="+mn-lt"/>
              </a:rPr>
              <a:t>: Classifiers trained on the augmented </a:t>
            </a:r>
            <a:r>
              <a:rPr lang="en-IN" err="1">
                <a:ea typeface="+mn-lt"/>
                <a:cs typeface="+mn-lt"/>
              </a:rPr>
              <a:t>PlantVillage</a:t>
            </a:r>
            <a:r>
              <a:rPr lang="en-IN">
                <a:ea typeface="+mn-lt"/>
                <a:cs typeface="+mn-lt"/>
              </a:rPr>
              <a:t> Dataset demonstrated a marginal improvement in accuracy due to the proposed augmentation technique.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>
                <a:ea typeface="+mn-lt"/>
                <a:cs typeface="+mn-lt"/>
              </a:rPr>
              <a:t>Efficient Augmentation</a:t>
            </a:r>
            <a:r>
              <a:rPr lang="en-IN">
                <a:ea typeface="+mn-lt"/>
                <a:cs typeface="+mn-lt"/>
              </a:rPr>
              <a:t>: The proposed augmentation technique significantly reduced the time required for dataset augmentation.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>
                <a:cs typeface="Calibri"/>
              </a:rPr>
              <a:t>Improved Generalization</a:t>
            </a:r>
            <a:r>
              <a:rPr lang="en-IN">
                <a:cs typeface="Calibri"/>
              </a:rPr>
              <a:t>: Classifiers trained with the proposed augmented </a:t>
            </a:r>
            <a:r>
              <a:rPr lang="en-IN" err="1">
                <a:cs typeface="Calibri"/>
              </a:rPr>
              <a:t>PlantVillage</a:t>
            </a:r>
            <a:r>
              <a:rPr lang="en-IN">
                <a:cs typeface="Calibri"/>
              </a:rPr>
              <a:t> Dataset showed better generalization, performing well on the </a:t>
            </a:r>
            <a:r>
              <a:rPr lang="en-IN" err="1">
                <a:cs typeface="Calibri"/>
              </a:rPr>
              <a:t>PlantPathology</a:t>
            </a:r>
            <a:r>
              <a:rPr lang="en-IN">
                <a:cs typeface="Calibri"/>
              </a:rPr>
              <a:t> Dataset.</a:t>
            </a:r>
            <a:endParaRPr lang="en-IN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D3362-275B-7787-8508-4D3C39BF2337}"/>
              </a:ext>
            </a:extLst>
          </p:cNvPr>
          <p:cNvSpPr txBox="1"/>
          <p:nvPr/>
        </p:nvSpPr>
        <p:spPr>
          <a:xfrm>
            <a:off x="108100" y="4996593"/>
            <a:ext cx="1208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>
                <a:effectLst/>
              </a:rPr>
              <a:t>Converting this work into a product such as a website or a portal where people can upload their dataset to get augmented dataset as output.</a:t>
            </a:r>
          </a:p>
        </p:txBody>
      </p:sp>
    </p:spTree>
    <p:extLst>
      <p:ext uri="{BB962C8B-B14F-4D97-AF65-F5344CB8AC3E}">
        <p14:creationId xmlns:p14="http://schemas.microsoft.com/office/powerpoint/2010/main" val="323005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Identify and Treat Common Apple Diseases">
            <a:extLst>
              <a:ext uri="{FF2B5EF4-FFF2-40B4-BE49-F238E27FC236}">
                <a16:creationId xmlns:a16="http://schemas.microsoft.com/office/drawing/2014/main" id="{04A7F9AF-4A22-41D6-2194-0B57156E8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2659" r="5966"/>
          <a:stretch/>
        </p:blipFill>
        <p:spPr bwMode="auto">
          <a:xfrm rot="16200000">
            <a:off x="-509236" y="486376"/>
            <a:ext cx="6093396" cy="50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B42B656-F69D-C558-5AC0-9EEC039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2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5C359-BEEF-AC2D-66DE-5C4813C13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860" y="6026420"/>
            <a:ext cx="12226290" cy="166420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4D9A1A6-C401-E11B-892F-270F1DC9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821E07EF-B387-A32A-494E-85141F86C482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29EFF-01B6-2832-EABE-6B5938FFFCAA}"/>
              </a:ext>
            </a:extLst>
          </p:cNvPr>
          <p:cNvSpPr txBox="1"/>
          <p:nvPr/>
        </p:nvSpPr>
        <p:spPr>
          <a:xfrm>
            <a:off x="5915586" y="654531"/>
            <a:ext cx="1811201" cy="541623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pPr>
              <a:lnSpc>
                <a:spcPts val="3331"/>
              </a:lnSpc>
            </a:pPr>
            <a:r>
              <a:rPr lang="en-US" sz="3600" b="1" spc="-109">
                <a:solidFill>
                  <a:srgbClr val="16406D"/>
                </a:solidFill>
                <a:latin typeface="DM Sans"/>
              </a:rPr>
              <a:t>Agenda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E9AAF-9A69-3B0E-E0B6-6D616CF4A62A}"/>
              </a:ext>
            </a:extLst>
          </p:cNvPr>
          <p:cNvSpPr txBox="1"/>
          <p:nvPr/>
        </p:nvSpPr>
        <p:spPr>
          <a:xfrm>
            <a:off x="5915586" y="1782346"/>
            <a:ext cx="2064091" cy="31951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 pitchFamily="2" charset="77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FFFA23-E45A-FE8D-5B02-F29554B7E129}"/>
              </a:ext>
            </a:extLst>
          </p:cNvPr>
          <p:cNvSpPr txBox="1"/>
          <p:nvPr/>
        </p:nvSpPr>
        <p:spPr>
          <a:xfrm>
            <a:off x="5915586" y="2385788"/>
            <a:ext cx="2688621" cy="31951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 pitchFamily="2" charset="77"/>
              </a:rPr>
              <a:t>Literature Review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3A11A8-ACEB-C43A-9A98-6119AF9AF66A}"/>
              </a:ext>
            </a:extLst>
          </p:cNvPr>
          <p:cNvSpPr txBox="1"/>
          <p:nvPr/>
        </p:nvSpPr>
        <p:spPr>
          <a:xfrm>
            <a:off x="5873251" y="3024745"/>
            <a:ext cx="2381678" cy="31951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 pitchFamily="2" charset="77"/>
              </a:rPr>
              <a:t>Research Gaps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4593D0-2E43-2459-DA1B-A0814081FE18}"/>
              </a:ext>
            </a:extLst>
          </p:cNvPr>
          <p:cNvSpPr txBox="1"/>
          <p:nvPr/>
        </p:nvSpPr>
        <p:spPr>
          <a:xfrm>
            <a:off x="5863742" y="3660128"/>
            <a:ext cx="3394519" cy="31951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 pitchFamily="2" charset="77"/>
              </a:rPr>
              <a:t>Proposed Methodology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D56E18-CBE1-216E-C2EA-B333D9CDD55B}"/>
              </a:ext>
            </a:extLst>
          </p:cNvPr>
          <p:cNvSpPr txBox="1"/>
          <p:nvPr/>
        </p:nvSpPr>
        <p:spPr>
          <a:xfrm>
            <a:off x="5863742" y="4278729"/>
            <a:ext cx="1299908" cy="31951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 pitchFamily="2" charset="77"/>
              </a:rPr>
              <a:t>Result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5A90F8-FAE2-99B0-5F6C-51A69B4F5B47}"/>
              </a:ext>
            </a:extLst>
          </p:cNvPr>
          <p:cNvSpPr txBox="1"/>
          <p:nvPr/>
        </p:nvSpPr>
        <p:spPr>
          <a:xfrm>
            <a:off x="5875556" y="4870708"/>
            <a:ext cx="1906612" cy="318229"/>
          </a:xfrm>
          <a:prstGeom prst="rect">
            <a:avLst/>
          </a:prstGeom>
          <a:noFill/>
        </p:spPr>
        <p:txBody>
          <a:bodyPr wrap="none" lIns="91440" tIns="45720" rIns="91440" bIns="45720" rtlCol="0" anchor="b">
            <a:spAutoFit/>
          </a:bodyPr>
          <a:lstStyle/>
          <a:p>
            <a:pPr marL="342900" indent="-342900">
              <a:lnSpc>
                <a:spcPts val="1620"/>
              </a:lnSpc>
              <a:buFont typeface="Wingdings" pitchFamily="2" charset="2"/>
              <a:buChar char="Ø"/>
            </a:pPr>
            <a:r>
              <a:rPr lang="en-US" sz="2000" b="1" spc="-11">
                <a:solidFill>
                  <a:schemeClr val="tx2"/>
                </a:solidFill>
                <a:latin typeface="DM Sans"/>
              </a:rPr>
              <a:t>Conclusion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57D39-9A02-1B92-38AE-016B58593858}"/>
              </a:ext>
            </a:extLst>
          </p:cNvPr>
          <p:cNvSpPr txBox="1"/>
          <p:nvPr/>
        </p:nvSpPr>
        <p:spPr>
          <a:xfrm>
            <a:off x="0" y="2348389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>
                <a:solidFill>
                  <a:srgbClr val="16406D"/>
                </a:solidFill>
                <a:latin typeface="Poppins"/>
                <a:cs typeface="Poppins"/>
              </a:rPr>
              <a:t>Thank you!</a:t>
            </a:r>
            <a:endParaRPr lang="en-US" sz="5400" b="1">
              <a:solidFill>
                <a:srgbClr val="16406D"/>
              </a:solidFill>
              <a:latin typeface="Poppins"/>
              <a:cs typeface="Poppins"/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65EBBE3F-BE24-8914-159E-6D5EB41D4DC1}"/>
              </a:ext>
            </a:extLst>
          </p:cNvPr>
          <p:cNvSpPr>
            <a:spLocks noGrp="1"/>
          </p:cNvSpPr>
          <p:nvPr/>
        </p:nvSpPr>
        <p:spPr bwMode="auto">
          <a:xfrm>
            <a:off x="9871273" y="6370677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20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CBC9D0-E5B6-76B3-CF7C-B0BBF85A5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0C5E9-9CDA-352F-F820-498B53B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3D04EDB5-270F-58EB-D211-FAB4C55A2631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80126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8396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3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 pitchFamily="2" charset="77"/>
                <a:cs typeface="Poppins" pitchFamily="2" charset="77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5EFE2-3F29-6BF0-EE29-008574BC1D7C}"/>
              </a:ext>
            </a:extLst>
          </p:cNvPr>
          <p:cNvSpPr txBox="1"/>
          <p:nvPr/>
        </p:nvSpPr>
        <p:spPr>
          <a:xfrm>
            <a:off x="176462" y="931610"/>
            <a:ext cx="11626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</a:rPr>
              <a:t>Plant diseases significantly threaten global agriculture, impacting crop yield and food security and nearly 30% of the crop yield is lost due to plant diseases.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</a:rPr>
              <a:t>Efficient identification and classification of plant diseases through computer vision techniques have become imperative for timely intervention.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</a:rPr>
              <a:t>However, popular plant disease datasets often suffer from data imbalance, with certain classes underrepresented, hindering the performance of machine learning models. 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9A8619-AB93-C293-6D7A-D1327AD4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05" y="3061934"/>
            <a:ext cx="9485967" cy="26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4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 pitchFamily="2" charset="77"/>
                <a:cs typeface="Poppins" pitchFamily="2" charset="77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9672-91A8-4AE2-54C3-61C56BA51C80}"/>
              </a:ext>
            </a:extLst>
          </p:cNvPr>
          <p:cNvSpPr txBox="1"/>
          <p:nvPr/>
        </p:nvSpPr>
        <p:spPr>
          <a:xfrm>
            <a:off x="176463" y="893135"/>
            <a:ext cx="1174263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Part 1- Developing Object-based Neural Style Transfer</a:t>
            </a:r>
            <a:endParaRPr lang="en-US" b="1">
              <a:cs typeface="Calibri"/>
            </a:endParaRP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IN" sz="1800">
                <a:effectLst/>
              </a:rPr>
              <a:t>Our initial work which converted into the paper titled ”Improved Object-based Style Transfer with Single Deep Network” introduces a pioneering methodology for object-based image-to-image style transfer.</a:t>
            </a:r>
            <a:r>
              <a:rPr lang="en-IN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IN" sz="1800">
                <a:effectLst/>
              </a:rPr>
              <a:t>This innovative approach employs a single deep convolutional neural network that ingeniously integrates the capabilities of You Only Look Once version 8 (YOLOv8) for object segmentation with a CNN for style transfer.</a:t>
            </a:r>
            <a:r>
              <a:rPr lang="en-IN"/>
              <a:t> </a:t>
            </a:r>
            <a:endParaRPr lang="en-IN">
              <a:cs typeface="Calibri" panose="020F0502020204030204"/>
            </a:endParaRPr>
          </a:p>
        </p:txBody>
      </p:sp>
      <p:pic>
        <p:nvPicPr>
          <p:cNvPr id="4" name="Picture 3" descr="A collage of pictures of birds and vases&#10;&#10;Description automatically generated">
            <a:extLst>
              <a:ext uri="{FF2B5EF4-FFF2-40B4-BE49-F238E27FC236}">
                <a16:creationId xmlns:a16="http://schemas.microsoft.com/office/drawing/2014/main" id="{05CA965C-22D8-5AD9-B40B-501F978DD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" r="1914" b="36556"/>
          <a:stretch/>
        </p:blipFill>
        <p:spPr>
          <a:xfrm>
            <a:off x="2602512" y="3052878"/>
            <a:ext cx="6890537" cy="24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5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 pitchFamily="2" charset="77"/>
                <a:cs typeface="Poppins" pitchFamily="2" charset="77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88C6D-E368-5DEF-97C5-78DEBAE40BB5}"/>
              </a:ext>
            </a:extLst>
          </p:cNvPr>
          <p:cNvSpPr txBox="1"/>
          <p:nvPr/>
        </p:nvSpPr>
        <p:spPr>
          <a:xfrm>
            <a:off x="176462" y="885890"/>
            <a:ext cx="1174263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Part 2- Using the above approach for Data Augmentation and comparing it with other SOTA Data Augmentation methods</a:t>
            </a:r>
            <a:endParaRPr lang="en-US" b="1">
              <a:cs typeface="Calibri"/>
            </a:endParaRP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</a:rPr>
              <a:t>Building upon our previous research, we </a:t>
            </a:r>
            <a:r>
              <a:rPr lang="en-IN"/>
              <a:t>have addressed </a:t>
            </a:r>
            <a:r>
              <a:rPr lang="en-IN" sz="1800">
                <a:effectLst/>
              </a:rPr>
              <a:t>the aforementioned data imbalance issue in plant disease datasets.</a:t>
            </a:r>
            <a:r>
              <a:rPr lang="en-IN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</a:rPr>
              <a:t>By adopting an advanced approach of CNN-based Style Transfer for data augmentation, we were able to generate synthetic images that more accurately represent underrepresented classes within these datasets.</a:t>
            </a:r>
            <a:r>
              <a:rPr lang="en-IN"/>
              <a:t> </a:t>
            </a:r>
            <a:endParaRPr lang="en-IN" sz="180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Finally, we have compared our approach of using Neural Style Transfer with other state-of-the-art Data Augmentation methods (including GANs, traditional techniques etc.) on different datasets.</a:t>
            </a:r>
          </a:p>
        </p:txBody>
      </p:sp>
      <p:pic>
        <p:nvPicPr>
          <p:cNvPr id="6" name="Picture 5" descr="A diagram of a tree leaf&#10;&#10;Description automatically generated">
            <a:extLst>
              <a:ext uri="{FF2B5EF4-FFF2-40B4-BE49-F238E27FC236}">
                <a16:creationId xmlns:a16="http://schemas.microsoft.com/office/drawing/2014/main" id="{BC6039A1-576C-2738-E3E5-6328D7961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04" t="22019" r="16052" b="21683"/>
          <a:stretch/>
        </p:blipFill>
        <p:spPr>
          <a:xfrm>
            <a:off x="4143398" y="3314700"/>
            <a:ext cx="3905204" cy="26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6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 pitchFamily="2" charset="77"/>
                <a:cs typeface="Poppins" pitchFamily="2" charset="77"/>
              </a:rPr>
              <a:t>Publication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B4EDD-B10A-ED59-92AB-1426B8F5FF75}"/>
              </a:ext>
            </a:extLst>
          </p:cNvPr>
          <p:cNvSpPr txBox="1"/>
          <p:nvPr/>
        </p:nvSpPr>
        <p:spPr>
          <a:xfrm>
            <a:off x="176462" y="3917250"/>
            <a:ext cx="11242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 2 – Paper Submitted and Under Review </a:t>
            </a:r>
            <a:r>
              <a:rPr lang="en-IN" b="1" i="0">
                <a:effectLst/>
              </a:rPr>
              <a:t>✓</a:t>
            </a:r>
            <a:endParaRPr lang="en-US"/>
          </a:p>
          <a:p>
            <a:endParaRPr lang="en-I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Results of our proposed Data Augmentation Technique are presented in a journal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Paper is under review at the </a:t>
            </a:r>
            <a:r>
              <a:rPr lang="en-US" b="1"/>
              <a:t>Discover Artificial Intelligence by Springer Nature </a:t>
            </a:r>
            <a:r>
              <a:rPr lang="en-US"/>
              <a:t>with full fee waiver for open access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4A31E-662E-DBF0-BD13-FC469618F134}"/>
              </a:ext>
            </a:extLst>
          </p:cNvPr>
          <p:cNvSpPr txBox="1"/>
          <p:nvPr/>
        </p:nvSpPr>
        <p:spPr>
          <a:xfrm>
            <a:off x="176462" y="1197469"/>
            <a:ext cx="7298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 1 – Paper Accepted and Presented </a:t>
            </a:r>
            <a:r>
              <a:rPr lang="en-IN" b="1" i="0">
                <a:effectLst/>
              </a:rPr>
              <a:t>✓</a:t>
            </a:r>
          </a:p>
          <a:p>
            <a:endParaRPr lang="en-I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Paper presented at the </a:t>
            </a:r>
            <a:r>
              <a:rPr lang="en-IN" b="1"/>
              <a:t>Fourth International Conference on Innovations in Computational Intelligence and Computer Vision </a:t>
            </a:r>
            <a:r>
              <a:rPr lang="en-IN"/>
              <a:t>by Springer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/>
              <a:t>Won </a:t>
            </a:r>
            <a:r>
              <a:rPr lang="en-IN" b="1"/>
              <a:t>Best Paper Award </a:t>
            </a:r>
            <a:r>
              <a:rPr lang="en-IN"/>
              <a:t>in the entire conference out of 100+ papers 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proceedings of ICICV 2024 will soon be published in Lecture Notes in Networks and Systems (LNNS)</a:t>
            </a:r>
          </a:p>
        </p:txBody>
      </p:sp>
      <p:pic>
        <p:nvPicPr>
          <p:cNvPr id="10" name="Picture 9" descr="A certificate with signature on it&#10;&#10;Description automatically generated">
            <a:extLst>
              <a:ext uri="{FF2B5EF4-FFF2-40B4-BE49-F238E27FC236}">
                <a16:creationId xmlns:a16="http://schemas.microsoft.com/office/drawing/2014/main" id="{3C15F4E1-E907-498A-E907-14CA9610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099" y="1005221"/>
            <a:ext cx="4135953" cy="2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1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7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/>
                <a:cs typeface="Poppins"/>
              </a:rPr>
              <a:t>Literature Review</a:t>
            </a:r>
            <a:endParaRPr lang="en-US" sz="30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9672-91A8-4AE2-54C3-61C56BA51C80}"/>
              </a:ext>
            </a:extLst>
          </p:cNvPr>
          <p:cNvSpPr txBox="1"/>
          <p:nvPr/>
        </p:nvSpPr>
        <p:spPr>
          <a:xfrm>
            <a:off x="176463" y="893135"/>
            <a:ext cx="761879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1. Data Augmentation</a:t>
            </a: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CMR12"/>
              </a:rPr>
              <a:t>Traditional Augmentation methods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</a:rPr>
              <a:t>Flipping, </a:t>
            </a:r>
            <a:r>
              <a:rPr lang="en-IN">
                <a:latin typeface="CMR12"/>
                <a:cs typeface="Calibri" panose="020F0502020204030204"/>
              </a:rPr>
              <a:t>Rotation, Scaling, etc.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  <a:cs typeface="Calibri" panose="020F0502020204030204"/>
              </a:rPr>
              <a:t>Introduce artifacts, alter semantic integrity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CMR12"/>
                <a:cs typeface="Calibri" panose="020F0502020204030204"/>
              </a:rPr>
              <a:t>Novel augmentation techniques automatically select augmentation policies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err="1">
                <a:latin typeface="CMR12"/>
                <a:cs typeface="Calibri" panose="020F0502020204030204"/>
              </a:rPr>
              <a:t>AutoAugment</a:t>
            </a:r>
            <a:r>
              <a:rPr lang="en-IN">
                <a:latin typeface="CMR12"/>
                <a:cs typeface="Calibri" panose="020F0502020204030204"/>
              </a:rPr>
              <a:t> by </a:t>
            </a:r>
            <a:r>
              <a:rPr lang="en-IN" err="1">
                <a:latin typeface="CMR12"/>
                <a:cs typeface="Calibri" panose="020F0502020204030204"/>
              </a:rPr>
              <a:t>Cubuk</a:t>
            </a:r>
            <a:r>
              <a:rPr lang="en-IN">
                <a:latin typeface="CMR12"/>
                <a:cs typeface="Calibri" panose="020F0502020204030204"/>
              </a:rPr>
              <a:t> 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  <a:cs typeface="Calibri" panose="020F0502020204030204"/>
              </a:rPr>
              <a:t>Fast </a:t>
            </a:r>
            <a:r>
              <a:rPr lang="en-IN" err="1">
                <a:latin typeface="CMR12"/>
                <a:cs typeface="Calibri" panose="020F0502020204030204"/>
              </a:rPr>
              <a:t>AutoAugment</a:t>
            </a:r>
            <a:r>
              <a:rPr lang="en-IN">
                <a:latin typeface="CMR12"/>
                <a:cs typeface="Calibri" panose="020F0502020204030204"/>
              </a:rPr>
              <a:t> by Lim is 33.33 times faster than AA</a:t>
            </a:r>
            <a:endParaRPr lang="en-IN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  <a:cs typeface="Calibri" panose="020F0502020204030204"/>
              </a:rPr>
              <a:t>Population Based Augmentation by Ho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err="1">
                <a:latin typeface="CMR12"/>
                <a:cs typeface="Calibri" panose="020F0502020204030204"/>
              </a:rPr>
              <a:t>RandAugment</a:t>
            </a:r>
            <a:r>
              <a:rPr lang="en-IN">
                <a:latin typeface="CMR12"/>
                <a:cs typeface="Calibri" panose="020F0502020204030204"/>
              </a:rPr>
              <a:t> by </a:t>
            </a:r>
            <a:r>
              <a:rPr lang="en-IN" err="1">
                <a:latin typeface="CMR12"/>
                <a:cs typeface="Calibri" panose="020F0502020204030204"/>
              </a:rPr>
              <a:t>Cubuk</a:t>
            </a:r>
            <a:endParaRPr lang="en-IN">
              <a:latin typeface="CMR12"/>
              <a:cs typeface="Calibri" panose="020F0502020204030204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err="1">
                <a:latin typeface="CMR12"/>
                <a:cs typeface="Calibri" panose="020F0502020204030204"/>
              </a:rPr>
              <a:t>KeepAugment</a:t>
            </a:r>
            <a:r>
              <a:rPr lang="en-IN">
                <a:latin typeface="CMR12"/>
                <a:cs typeface="Calibri" panose="020F0502020204030204"/>
              </a:rPr>
              <a:t> by Gong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latin typeface="CMR12"/>
                <a:cs typeface="Calibri" panose="020F0502020204030204"/>
              </a:rPr>
              <a:t>Generative Adversarial Networks, GANs are generative models. Able to generate artificial data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  <a:cs typeface="Calibri" panose="020F0502020204030204"/>
              </a:rPr>
              <a:t>Image to Image translation by Isola et. al. 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>
                <a:latin typeface="CMR12"/>
                <a:cs typeface="Calibri" panose="020F0502020204030204"/>
              </a:rPr>
              <a:t>Unpaired Image to Image Translation, </a:t>
            </a:r>
            <a:r>
              <a:rPr lang="en-IN" err="1">
                <a:latin typeface="CMR12"/>
                <a:cs typeface="Calibri" panose="020F0502020204030204"/>
              </a:rPr>
              <a:t>CycleGAN</a:t>
            </a:r>
            <a:r>
              <a:rPr lang="en-IN">
                <a:latin typeface="CMR12"/>
                <a:cs typeface="Calibri" panose="020F0502020204030204"/>
              </a:rPr>
              <a:t> by Zhu et. al. </a:t>
            </a:r>
          </a:p>
        </p:txBody>
      </p:sp>
      <p:pic>
        <p:nvPicPr>
          <p:cNvPr id="13" name="Picture 12" descr="A diagram of data flow&#10;&#10;Description automatically generated">
            <a:extLst>
              <a:ext uri="{FF2B5EF4-FFF2-40B4-BE49-F238E27FC236}">
                <a16:creationId xmlns:a16="http://schemas.microsoft.com/office/drawing/2014/main" id="{19137EF6-247F-3365-2D66-8AAF0D1BF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05" y="319147"/>
            <a:ext cx="4758484" cy="50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8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44E6-E67A-263E-827F-2F7E5C7CEA23}"/>
              </a:ext>
            </a:extLst>
          </p:cNvPr>
          <p:cNvSpPr txBox="1"/>
          <p:nvPr/>
        </p:nvSpPr>
        <p:spPr>
          <a:xfrm>
            <a:off x="176462" y="128337"/>
            <a:ext cx="71708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Poppins"/>
                <a:cs typeface="Poppins"/>
              </a:rPr>
              <a:t>Literature Review</a:t>
            </a:r>
            <a:endParaRPr lang="en-US" sz="30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9672-91A8-4AE2-54C3-61C56BA51C80}"/>
              </a:ext>
            </a:extLst>
          </p:cNvPr>
          <p:cNvSpPr txBox="1"/>
          <p:nvPr/>
        </p:nvSpPr>
        <p:spPr>
          <a:xfrm>
            <a:off x="176462" y="799868"/>
            <a:ext cx="628148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50" b="1"/>
              <a:t>2. Style Transfer</a:t>
            </a:r>
            <a:endParaRPr lang="en-US" sz="17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Origins in texture generation and non-photorealistic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Neural Style Transfer pioneered by </a:t>
            </a:r>
            <a:r>
              <a:rPr lang="en-IN" sz="1750" err="1">
                <a:cs typeface="Calibri" panose="020F0502020204030204"/>
              </a:rPr>
              <a:t>Gatys</a:t>
            </a:r>
            <a:r>
              <a:rPr lang="en-IN" sz="1750">
                <a:cs typeface="Calibri" panose="020F0502020204030204"/>
              </a:rPr>
              <a:t> et. Al.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A Neural Algorithm of Artistic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Yongcheng has a great review paper on pre-NST and NST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00750-D1B8-F054-3035-EEB1D3C14271}"/>
              </a:ext>
            </a:extLst>
          </p:cNvPr>
          <p:cNvSpPr txBox="1"/>
          <p:nvPr/>
        </p:nvSpPr>
        <p:spPr>
          <a:xfrm>
            <a:off x="219593" y="2769566"/>
            <a:ext cx="6569826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50" b="1"/>
              <a:t>3. Object Detection</a:t>
            </a:r>
            <a:endParaRPr lang="en-US" sz="17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Image segmentation divides images into groups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Each pixel group/segment is identified as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Fully Convolutional Networks by Long et. al. is an efficient architecture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U-Net by </a:t>
            </a:r>
            <a:r>
              <a:rPr lang="en-IN" sz="1750" err="1">
                <a:cs typeface="Calibri" panose="020F0502020204030204"/>
              </a:rPr>
              <a:t>Ronneberger</a:t>
            </a:r>
            <a:r>
              <a:rPr lang="en-IN" sz="1750">
                <a:cs typeface="Calibri" panose="020F0502020204030204"/>
              </a:rPr>
              <a:t> is a derivation of FCNs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Some latest models: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 err="1">
                <a:cs typeface="Calibri" panose="020F0502020204030204"/>
              </a:rPr>
              <a:t>Swin</a:t>
            </a:r>
            <a:r>
              <a:rPr lang="en-IN" sz="1750">
                <a:cs typeface="Calibri" panose="020F0502020204030204"/>
              </a:rPr>
              <a:t> </a:t>
            </a:r>
            <a:r>
              <a:rPr lang="en-IN" sz="1750" err="1">
                <a:cs typeface="Calibri" panose="020F0502020204030204"/>
              </a:rPr>
              <a:t>Transfermer</a:t>
            </a:r>
            <a:endParaRPr lang="en-IN" sz="1750">
              <a:cs typeface="Calibri" panose="020F0502020204030204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 err="1">
                <a:cs typeface="Calibri" panose="020F0502020204030204"/>
              </a:rPr>
              <a:t>DeepLab</a:t>
            </a:r>
            <a:endParaRPr lang="en-IN" sz="1750">
              <a:cs typeface="Calibri" panose="020F0502020204030204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SAM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6108F-F5A9-A581-30B7-47E048CBE871}"/>
              </a:ext>
            </a:extLst>
          </p:cNvPr>
          <p:cNvSpPr txBox="1"/>
          <p:nvPr/>
        </p:nvSpPr>
        <p:spPr>
          <a:xfrm>
            <a:off x="6691562" y="799868"/>
            <a:ext cx="490988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50" b="1"/>
              <a:t>4. Style Transfer with Object Detection</a:t>
            </a:r>
            <a:endParaRPr lang="en-US" sz="1750"/>
          </a:p>
          <a:p>
            <a:endParaRPr lang="en-US" sz="17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General style transfer applied on the full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Background also gets the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Some important implementations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VGG-19 + DeepLab-V2 by </a:t>
            </a:r>
            <a:r>
              <a:rPr lang="en-IN" sz="1750" err="1">
                <a:cs typeface="Calibri" panose="020F0502020204030204"/>
              </a:rPr>
              <a:t>Virtuosio</a:t>
            </a:r>
            <a:endParaRPr lang="en-IN" sz="1750">
              <a:cs typeface="Calibri" panose="020F0502020204030204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IN" sz="1750">
                <a:cs typeface="Calibri" panose="020F0502020204030204"/>
              </a:rPr>
              <a:t>VGG + SAM by </a:t>
            </a:r>
            <a:r>
              <a:rPr lang="en-IN" sz="1750" err="1">
                <a:cs typeface="Calibri" panose="020F0502020204030204"/>
              </a:rPr>
              <a:t>Psychogyios</a:t>
            </a:r>
            <a:endParaRPr lang="en-IN" sz="175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D5BC4-EE5D-DFC0-4424-943E5AD7BC2B}"/>
              </a:ext>
            </a:extLst>
          </p:cNvPr>
          <p:cNvSpPr txBox="1"/>
          <p:nvPr/>
        </p:nvSpPr>
        <p:spPr>
          <a:xfrm>
            <a:off x="6734693" y="3042736"/>
            <a:ext cx="490988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50" b="1"/>
              <a:t>5. Data Augmentation using Style Transfer</a:t>
            </a:r>
            <a:endParaRPr lang="en-US" sz="1750"/>
          </a:p>
          <a:p>
            <a:endParaRPr lang="en-US" sz="17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Common style in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>
                <a:cs typeface="Calibri" panose="020F0502020204030204"/>
              </a:rPr>
              <a:t>Plant diseases can be seen as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5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38BB4-A758-1E6F-43CC-08B81C0EDF7A}"/>
              </a:ext>
            </a:extLst>
          </p:cNvPr>
          <p:cNvSpPr txBox="1"/>
          <p:nvPr/>
        </p:nvSpPr>
        <p:spPr>
          <a:xfrm>
            <a:off x="6734692" y="4407621"/>
            <a:ext cx="4909887" cy="17312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50" b="1"/>
              <a:t>6. Comparison with other work</a:t>
            </a:r>
            <a:endParaRPr lang="en-US" sz="1750"/>
          </a:p>
          <a:p>
            <a:endParaRPr lang="en-US" sz="17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50" b="0" i="0">
                <a:solidFill>
                  <a:srgbClr val="20212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Sofian </a:t>
            </a:r>
            <a:r>
              <a:rPr lang="en-IN" sz="1750" b="0" i="0" err="1">
                <a:solidFill>
                  <a:srgbClr val="20212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Zalouk</a:t>
            </a:r>
            <a:r>
              <a:rPr lang="en-IN" sz="1750" b="0" i="0">
                <a:solidFill>
                  <a:srgbClr val="20212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and Sharan </a:t>
            </a:r>
            <a:r>
              <a:rPr lang="en-IN" sz="1750" b="0" i="0" err="1">
                <a:solidFill>
                  <a:srgbClr val="20212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Ramjee</a:t>
            </a:r>
            <a:r>
              <a:rPr lang="en-IN" sz="1750" b="0" i="0">
                <a:solidFill>
                  <a:srgbClr val="202124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. Image data augmentation for plant leaf disease classification using neural style transfer.</a:t>
            </a:r>
            <a:endParaRPr lang="en-IN" sz="175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50">
              <a:latin typeface="CMR12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704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B11F3-4782-CE3A-1499-E9381533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924E6E-D0BD-6074-1E89-2F20472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871273" y="6370677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01D2E0C-D52F-4BF5-89E0-E161BDD03389}" type="slidenum">
              <a:rPr lang="en-US" altLang="en-US">
                <a:solidFill>
                  <a:schemeClr val="tx2"/>
                </a:solidFill>
              </a:rPr>
              <a:pPr/>
              <a:t>9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42AF9-951D-788A-500D-0666071A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6420"/>
            <a:ext cx="12192000" cy="94982"/>
          </a:xfrm>
          <a:prstGeom prst="rect">
            <a:avLst/>
          </a:prstGeom>
          <a:solidFill>
            <a:srgbClr val="00006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ED6C00F-4C30-FB01-7443-B9CF9F57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503" y="6220365"/>
            <a:ext cx="557999" cy="58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1DCBF23C-FA01-8F1C-125E-A7AC91EDBF06}"/>
              </a:ext>
            </a:extLst>
          </p:cNvPr>
          <p:cNvSpPr txBox="1">
            <a:spLocks/>
          </p:cNvSpPr>
          <p:nvPr/>
        </p:nvSpPr>
        <p:spPr bwMode="auto">
          <a:xfrm>
            <a:off x="1218611" y="6028155"/>
            <a:ext cx="11744685" cy="87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1111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0795"/>
            <a:endParaRPr lang="en-US" altLang="en-US" b="1">
              <a:solidFill>
                <a:srgbClr val="00006C"/>
              </a:solidFill>
            </a:endParaRPr>
          </a:p>
          <a:p>
            <a:pPr marL="10795"/>
            <a:r>
              <a:rPr lang="en-US" altLang="en-US" b="1">
                <a:solidFill>
                  <a:srgbClr val="00006C"/>
                </a:solidFill>
                <a:latin typeface="Calibri"/>
                <a:cs typeface="Arial"/>
              </a:rPr>
              <a:t>COEP Technological University (COEP Tech) , Pune (A Unitary Public University of Govt. Of Maharashtra)                                </a:t>
            </a:r>
            <a:endParaRPr lang="en-US" altLang="en-US" b="1">
              <a:solidFill>
                <a:srgbClr val="00006C"/>
              </a:solidFill>
            </a:endParaRPr>
          </a:p>
          <a:p>
            <a:pPr marL="10795">
              <a:lnSpc>
                <a:spcPts val="1613"/>
              </a:lnSpc>
            </a:pPr>
            <a:endParaRPr lang="en-US" altLang="en-US" sz="1600" b="1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76925-5EEE-4135-5069-8DF8D2838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05" y="0"/>
            <a:ext cx="9068389" cy="60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2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BAKLIWAL AAGAM</dc:creator>
  <cp:revision>4</cp:revision>
  <dcterms:created xsi:type="dcterms:W3CDTF">2023-09-04T13:15:52Z</dcterms:created>
  <dcterms:modified xsi:type="dcterms:W3CDTF">2024-05-15T11:28:15Z</dcterms:modified>
</cp:coreProperties>
</file>